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74" r:id="rId3"/>
    <p:sldId id="273" r:id="rId4"/>
    <p:sldId id="272" r:id="rId5"/>
    <p:sldId id="276" r:id="rId6"/>
    <p:sldId id="267" r:id="rId7"/>
    <p:sldId id="268" r:id="rId8"/>
    <p:sldId id="261" r:id="rId9"/>
    <p:sldId id="269" r:id="rId10"/>
    <p:sldId id="277" r:id="rId11"/>
    <p:sldId id="270" r:id="rId12"/>
    <p:sldId id="280" r:id="rId13"/>
  </p:sldIdLst>
  <p:sldSz cx="12192000" cy="6858000"/>
  <p:notesSz cx="6850063" cy="99822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20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AD4DD0D-528E-6982-8752-A38385C588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20840FD3-4439-7C94-4EBE-5BA8E5B9EF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75FB26D-E127-7DFB-BE41-732D58F11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C2113-0AD6-4960-A814-60DA69E5A40C}" type="datetimeFigureOut">
              <a:rPr kumimoji="1" lang="ja-JP" altLang="en-US" smtClean="0"/>
              <a:t>2023/10/14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336FBB2-16C4-2A04-D3DE-A79C27EEA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4229CBB-6657-8327-0E53-4BE2347D1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80C0B-9515-4E02-9C2B-6C0E5A694CE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856876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44C8F06-8739-61E8-BFBB-130FFD328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546BAC19-9F76-A655-C2BB-5042E28F97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5850B04-AFF8-FE26-292B-B58D30A60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C2113-0AD6-4960-A814-60DA69E5A40C}" type="datetimeFigureOut">
              <a:rPr kumimoji="1" lang="ja-JP" altLang="en-US" smtClean="0"/>
              <a:t>2023/10/14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931ABEE-20CD-91A8-3253-9B09A8A00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E7FD3F6-E113-69C6-35C3-5849E8F9A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80C0B-9515-4E02-9C2B-6C0E5A694CE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631226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5498F732-2D95-8668-E822-81F4AEB0F3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25722578-A71C-384A-ED59-A76FA3B9FD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97DBAD3-CDBE-C3FA-19DF-12C8FCC3F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C2113-0AD6-4960-A814-60DA69E5A40C}" type="datetimeFigureOut">
              <a:rPr kumimoji="1" lang="ja-JP" altLang="en-US" smtClean="0"/>
              <a:t>2023/10/14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59C2DEF-2F08-AB1F-833B-7FCAD408A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7A66F76-FA5F-7507-C7A4-498A55967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80C0B-9515-4E02-9C2B-6C0E5A694CE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80540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AE07470-70A8-0643-F0CC-01316C515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BA7BA28-CD50-8401-2E80-4D577EC971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5DD1E29-2853-E831-43F5-83468E1A9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C2113-0AD6-4960-A814-60DA69E5A40C}" type="datetimeFigureOut">
              <a:rPr kumimoji="1" lang="ja-JP" altLang="en-US" smtClean="0"/>
              <a:t>2023/10/14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106E9E5-A085-D929-7D30-9A1FF7242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E27C35D-EC80-E781-C8A2-4DF355DFA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80C0B-9515-4E02-9C2B-6C0E5A694CE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8374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39ECC0C-9E89-4DA2-256C-1CB4A0B5C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38E752B-FB92-B2BA-A6FC-132256AC95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F235EC9-A82B-2244-457C-C1ED04905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C2113-0AD6-4960-A814-60DA69E5A40C}" type="datetimeFigureOut">
              <a:rPr kumimoji="1" lang="ja-JP" altLang="en-US" smtClean="0"/>
              <a:t>2023/10/14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E37DD62-C93B-0082-AD13-301D51AA8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C938B1F-986F-5647-53C5-320EBF5EE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80C0B-9515-4E02-9C2B-6C0E5A694CE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1933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6FBF805-646D-BE5D-6C31-CA6BDB228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7F3620D-A8C9-4AB4-BEAF-5CA47D56C9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3D2B83FD-2B03-E7A6-AD65-1E894BCC73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C034C24E-76F0-83CB-503B-40F24F367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C2113-0AD6-4960-A814-60DA69E5A40C}" type="datetimeFigureOut">
              <a:rPr kumimoji="1" lang="ja-JP" altLang="en-US" smtClean="0"/>
              <a:t>2023/10/14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10443D6-8A47-A46C-AC19-31DA32D6C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87ECF61-DFCF-0B81-0751-D5B841EAD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80C0B-9515-4E02-9C2B-6C0E5A694CE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22314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79CB5C6-6A35-62E7-C235-EC8128609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A112144E-C929-6E7D-3369-9D108E9B55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FA06C70F-6C2E-0B2E-A018-E7994828C1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82CF11F7-06C1-C255-0360-D130356653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902BC4D2-4732-2C69-E6CA-78AD157268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94278C6C-2E8F-3228-22FD-75F73DEC4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C2113-0AD6-4960-A814-60DA69E5A40C}" type="datetimeFigureOut">
              <a:rPr kumimoji="1" lang="ja-JP" altLang="en-US" smtClean="0"/>
              <a:t>2023/10/14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25E0E0BF-0C94-17F9-0002-E7DC0D249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3D383343-02E7-0C8A-B865-A48602E6A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80C0B-9515-4E02-9C2B-6C0E5A694CE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34128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CBFE07D-09CE-9AD0-122B-6A9433BFE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8FBC26CD-B487-8102-756E-414714440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C2113-0AD6-4960-A814-60DA69E5A40C}" type="datetimeFigureOut">
              <a:rPr kumimoji="1" lang="ja-JP" altLang="en-US" smtClean="0"/>
              <a:t>2023/10/14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C7324823-3B79-94B2-83E9-002AFDA50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BFCCF3E1-D89B-D9FB-1ED5-7D9CE72D4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80C0B-9515-4E02-9C2B-6C0E5A694CE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7904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8A2FC3C5-9F2F-5A61-C1E5-041F7A33E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C2113-0AD6-4960-A814-60DA69E5A40C}" type="datetimeFigureOut">
              <a:rPr kumimoji="1" lang="ja-JP" altLang="en-US" smtClean="0"/>
              <a:t>2023/10/14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AFFA15F0-0B02-89DE-520B-9999091AF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B6C980C-DC11-1540-EDC7-FA063D5C5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80C0B-9515-4E02-9C2B-6C0E5A694CE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72752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2B1778B-D94C-A98F-D874-80B5F601A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65EB8A5-839A-F8FF-5914-F28EC6199A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BF8B4648-A82B-FA5F-3E4C-04950E9249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9CAF340-B354-B462-C6AA-19F781C6B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C2113-0AD6-4960-A814-60DA69E5A40C}" type="datetimeFigureOut">
              <a:rPr kumimoji="1" lang="ja-JP" altLang="en-US" smtClean="0"/>
              <a:t>2023/10/14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DC3AB4C7-FC26-A43E-EB54-91463E287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D7462D8D-877F-9A30-0A83-F2C13D02B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80C0B-9515-4E02-9C2B-6C0E5A694CE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98110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7C82048-1D9F-2992-DCCC-A6FBA2A78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5108C09A-E961-DAA5-45F5-6214464581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69DA922C-1B07-6596-7F7B-0E3F23542E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C4398D51-C7CB-B6D7-FA92-451E705F6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C2113-0AD6-4960-A814-60DA69E5A40C}" type="datetimeFigureOut">
              <a:rPr kumimoji="1" lang="ja-JP" altLang="en-US" smtClean="0"/>
              <a:t>2023/10/14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CD1D7D94-E10D-26F2-1DC3-0320FB931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7BD1321-EB96-1899-147B-F5CEFFB6B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80C0B-9515-4E02-9C2B-6C0E5A694CE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75805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7F895DC7-6BB1-2C2E-0A5B-493D49A73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A89ED54-1CF9-E9CD-2C9F-54A65B3523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34EEC6A-171F-3701-FD04-A5AEB6FD06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9C2113-0AD6-4960-A814-60DA69E5A40C}" type="datetimeFigureOut">
              <a:rPr kumimoji="1" lang="ja-JP" altLang="en-US" smtClean="0"/>
              <a:t>2023/10/14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CBAAF4D-E48B-3F11-552F-0B8D349071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57D47FC-80ED-9898-C9D8-1F3C57C2F8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D80C0B-9515-4E02-9C2B-6C0E5A694CE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32990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FB60AF-7EEC-21FE-A814-04CBAD9AF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8958" y="1790230"/>
            <a:ext cx="8241692" cy="1325563"/>
          </a:xfrm>
        </p:spPr>
        <p:txBody>
          <a:bodyPr/>
          <a:lstStyle/>
          <a:p>
            <a:r>
              <a:rPr kumimoji="1" lang="ja-JP" altLang="en-US" b="1" dirty="0"/>
              <a:t>太陽光外灯　詳細</a:t>
            </a:r>
            <a:r>
              <a:rPr lang="ja-JP" altLang="en-US" b="1" dirty="0"/>
              <a:t>（</a:t>
            </a:r>
            <a:r>
              <a:rPr lang="en-US" altLang="ja-JP" b="1" dirty="0"/>
              <a:t>2023</a:t>
            </a:r>
            <a:r>
              <a:rPr lang="ja-JP" altLang="en-US" b="1" dirty="0"/>
              <a:t>年）</a:t>
            </a:r>
            <a:endParaRPr kumimoji="1" lang="ja-JP" altLang="en-US" b="1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80DDAB28-839B-4A36-5DFE-287561BF17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814" y="5791338"/>
            <a:ext cx="3169528" cy="550320"/>
          </a:xfrm>
          <a:prstGeom prst="rect">
            <a:avLst/>
          </a:prstGeom>
        </p:spPr>
      </p:pic>
      <p:sp>
        <p:nvSpPr>
          <p:cNvPr id="5" name="タイトル 1">
            <a:extLst>
              <a:ext uri="{FF2B5EF4-FFF2-40B4-BE49-F238E27FC236}">
                <a16:creationId xmlns:a16="http://schemas.microsoft.com/office/drawing/2014/main" id="{5C1BF1A6-9B4B-0546-9A54-028EFCB0468C}"/>
              </a:ext>
            </a:extLst>
          </p:cNvPr>
          <p:cNvSpPr txBox="1">
            <a:spLocks/>
          </p:cNvSpPr>
          <p:nvPr/>
        </p:nvSpPr>
        <p:spPr>
          <a:xfrm>
            <a:off x="9513073" y="1066662"/>
            <a:ext cx="2366175" cy="6349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800" dirty="0"/>
              <a:t>2023/10</a:t>
            </a:r>
            <a:endParaRPr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40293549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2CD1A9FE-A12A-500E-D6E5-CCF99B6DDC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985" y="799964"/>
            <a:ext cx="7265966" cy="5398078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1A9EAEE-0A12-F440-46D8-17D5E0D3A2F9}"/>
              </a:ext>
            </a:extLst>
          </p:cNvPr>
          <p:cNvSpPr txBox="1"/>
          <p:nvPr/>
        </p:nvSpPr>
        <p:spPr>
          <a:xfrm>
            <a:off x="637926" y="230275"/>
            <a:ext cx="6033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福島ミドリ安全</a:t>
            </a:r>
            <a:r>
              <a:rPr lang="ja-JP" altLang="en-US" dirty="0"/>
              <a:t>様</a:t>
            </a:r>
            <a:r>
              <a:rPr kumimoji="1" lang="ja-JP" altLang="en-US" dirty="0"/>
              <a:t>（福島県いわき市）</a:t>
            </a:r>
            <a:r>
              <a:rPr lang="ja-JP" altLang="en-US" dirty="0"/>
              <a:t>１</a:t>
            </a:r>
            <a:r>
              <a:rPr kumimoji="1" lang="ja-JP" altLang="en-US" dirty="0"/>
              <a:t>灯　</a:t>
            </a:r>
            <a:r>
              <a:rPr kumimoji="1" lang="en-US" altLang="ja-JP" dirty="0"/>
              <a:t>2023/7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586347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オブジェクト 3">
            <a:extLst>
              <a:ext uri="{FF2B5EF4-FFF2-40B4-BE49-F238E27FC236}">
                <a16:creationId xmlns:a16="http://schemas.microsoft.com/office/drawing/2014/main" id="{051F529E-1E10-3111-F82B-9B88F48AC56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4195521"/>
              </p:ext>
            </p:extLst>
          </p:nvPr>
        </p:nvGraphicFramePr>
        <p:xfrm>
          <a:off x="0" y="193959"/>
          <a:ext cx="4918282" cy="67598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143500" imgH="7429500" progId="Acrobat.Document.DC">
                  <p:embed/>
                </p:oleObj>
              </mc:Choice>
              <mc:Fallback>
                <p:oleObj name="Acrobat Document" r:id="rId2" imgW="5143500" imgH="742950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193959"/>
                        <a:ext cx="4918282" cy="67598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図 5">
            <a:extLst>
              <a:ext uri="{FF2B5EF4-FFF2-40B4-BE49-F238E27FC236}">
                <a16:creationId xmlns:a16="http://schemas.microsoft.com/office/drawing/2014/main" id="{815B6573-9C7C-EBB6-8D88-BC24A547EF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94" b="23247"/>
          <a:stretch/>
        </p:blipFill>
        <p:spPr>
          <a:xfrm>
            <a:off x="4918282" y="564088"/>
            <a:ext cx="4265474" cy="6019591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0CD8885-3C38-7C9E-14BA-9E54FF1352FD}"/>
              </a:ext>
            </a:extLst>
          </p:cNvPr>
          <p:cNvSpPr txBox="1"/>
          <p:nvPr/>
        </p:nvSpPr>
        <p:spPr>
          <a:xfrm>
            <a:off x="9239415" y="803894"/>
            <a:ext cx="2727298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ポイント</a:t>
            </a:r>
            <a:endParaRPr kumimoji="1" lang="en-US" altLang="ja-JP" dirty="0"/>
          </a:p>
          <a:p>
            <a:r>
              <a:rPr lang="ja-JP" altLang="en-US" sz="1200" dirty="0"/>
              <a:t>①非常時取り外し持ち運び可能。</a:t>
            </a:r>
            <a:endParaRPr lang="en-US" altLang="ja-JP" sz="1200" dirty="0"/>
          </a:p>
          <a:p>
            <a:r>
              <a:rPr kumimoji="1" lang="ja-JP" altLang="en-US" sz="1200" dirty="0"/>
              <a:t>　</a:t>
            </a:r>
            <a:r>
              <a:rPr kumimoji="1" lang="en-US" altLang="ja-JP" sz="1200" dirty="0"/>
              <a:t>USB</a:t>
            </a:r>
            <a:r>
              <a:rPr lang="ja-JP" altLang="en-US" sz="1200" dirty="0"/>
              <a:t>（スマホ約</a:t>
            </a:r>
            <a:r>
              <a:rPr lang="en-US" altLang="ja-JP" sz="1200" dirty="0"/>
              <a:t>50</a:t>
            </a:r>
            <a:r>
              <a:rPr lang="ja-JP" altLang="en-US" sz="1200" dirty="0"/>
              <a:t>台）</a:t>
            </a:r>
            <a:r>
              <a:rPr kumimoji="1" lang="ja-JP" altLang="en-US" sz="1200" dirty="0"/>
              <a:t>、インバーターを介し</a:t>
            </a:r>
            <a:r>
              <a:rPr kumimoji="1" lang="en-US" altLang="ja-JP" sz="1200" dirty="0"/>
              <a:t>AC100V</a:t>
            </a:r>
            <a:r>
              <a:rPr kumimoji="1" lang="ja-JP" altLang="en-US" sz="1200" dirty="0"/>
              <a:t>使用可能</a:t>
            </a:r>
            <a:endParaRPr kumimoji="1" lang="en-US" altLang="ja-JP" sz="1200" dirty="0"/>
          </a:p>
          <a:p>
            <a:r>
              <a:rPr lang="ja-JP" altLang="en-US" sz="1200" dirty="0"/>
              <a:t>　（交換時間約</a:t>
            </a:r>
            <a:r>
              <a:rPr lang="en-US" altLang="ja-JP" sz="1200" dirty="0"/>
              <a:t>1-2</a:t>
            </a:r>
            <a:r>
              <a:rPr lang="ja-JP" altLang="en-US" sz="1200" dirty="0"/>
              <a:t>分）</a:t>
            </a:r>
            <a:endParaRPr kumimoji="1" lang="en-US" altLang="ja-JP" sz="1200" dirty="0"/>
          </a:p>
          <a:p>
            <a:endParaRPr kumimoji="1" lang="en-US" altLang="ja-JP" sz="1200" dirty="0"/>
          </a:p>
          <a:p>
            <a:r>
              <a:rPr lang="ja-JP" altLang="en-US" sz="1200" dirty="0"/>
              <a:t>②　風力発電、防犯カメラ、</a:t>
            </a:r>
            <a:r>
              <a:rPr lang="en-US" altLang="ja-JP" sz="1200" dirty="0"/>
              <a:t>WIFI </a:t>
            </a:r>
            <a:r>
              <a:rPr lang="ja-JP" altLang="en-US" sz="1200" dirty="0"/>
              <a:t>アンテナなど取付可能</a:t>
            </a:r>
            <a:endParaRPr lang="en-US" altLang="ja-JP" sz="1200" dirty="0"/>
          </a:p>
          <a:p>
            <a:endParaRPr lang="en-US" altLang="ja-JP" sz="1200" dirty="0"/>
          </a:p>
          <a:p>
            <a:r>
              <a:rPr kumimoji="1" lang="ja-JP" altLang="en-US" sz="1200" dirty="0"/>
              <a:t>③　商用電源との併用可能</a:t>
            </a:r>
            <a:endParaRPr kumimoji="1" lang="en-US" altLang="ja-JP" sz="1200" dirty="0"/>
          </a:p>
          <a:p>
            <a:endParaRPr kumimoji="1" lang="en-US" altLang="ja-JP" sz="1200" dirty="0"/>
          </a:p>
          <a:p>
            <a:r>
              <a:rPr lang="ja-JP" altLang="en-US" sz="1200" dirty="0"/>
              <a:t>④　コントローラにて明るさと時間</a:t>
            </a:r>
            <a:endParaRPr lang="en-US" altLang="ja-JP" sz="1200" dirty="0"/>
          </a:p>
          <a:p>
            <a:r>
              <a:rPr lang="ja-JP" altLang="en-US" sz="1200" dirty="0"/>
              <a:t>　　　</a:t>
            </a:r>
            <a:r>
              <a:rPr lang="en-US" altLang="ja-JP" sz="1200" dirty="0"/>
              <a:t>4</a:t>
            </a:r>
            <a:r>
              <a:rPr lang="ja-JP" altLang="en-US" sz="1200" dirty="0"/>
              <a:t>段階調整可能</a:t>
            </a:r>
            <a:endParaRPr lang="en-US" altLang="ja-JP" sz="1200" dirty="0"/>
          </a:p>
          <a:p>
            <a:endParaRPr lang="en-US" altLang="ja-JP" sz="1200" dirty="0"/>
          </a:p>
          <a:p>
            <a:r>
              <a:rPr kumimoji="1" lang="ja-JP" altLang="en-US" sz="1200" dirty="0"/>
              <a:t>⑤　リユース電池採用</a:t>
            </a:r>
            <a:r>
              <a:rPr kumimoji="1" lang="en-US" altLang="ja-JP" sz="1200" dirty="0"/>
              <a:t>CO2</a:t>
            </a:r>
            <a:r>
              <a:rPr kumimoji="1" lang="ja-JP" altLang="en-US" sz="1200" dirty="0"/>
              <a:t>　発生</a:t>
            </a:r>
            <a:r>
              <a:rPr kumimoji="1" lang="en-US" altLang="ja-JP" sz="1200" dirty="0"/>
              <a:t>0</a:t>
            </a:r>
          </a:p>
          <a:p>
            <a:endParaRPr kumimoji="1" lang="en-US" altLang="ja-JP" sz="1200" dirty="0"/>
          </a:p>
          <a:p>
            <a:r>
              <a:rPr lang="ja-JP" altLang="en-US" sz="1200" dirty="0"/>
              <a:t>⑥　連結可能な蓄電池（容量増）</a:t>
            </a:r>
            <a:endParaRPr lang="en-US" altLang="ja-JP" sz="1200" dirty="0"/>
          </a:p>
          <a:p>
            <a:endParaRPr lang="en-US" altLang="ja-JP" sz="1200" dirty="0"/>
          </a:p>
          <a:p>
            <a:r>
              <a:rPr kumimoji="1" lang="ja-JP" altLang="en-US" sz="1200" dirty="0"/>
              <a:t>⑦　背負い式とセンター</a:t>
            </a:r>
            <a:r>
              <a:rPr lang="ja-JP" altLang="en-US" sz="1200" dirty="0"/>
              <a:t>設置</a:t>
            </a:r>
            <a:r>
              <a:rPr kumimoji="1" lang="ja-JP" altLang="en-US" sz="1200" dirty="0"/>
              <a:t>のポール（</a:t>
            </a:r>
            <a:r>
              <a:rPr kumimoji="1" lang="en-US" altLang="ja-JP" sz="1200" dirty="0"/>
              <a:t>TYPE2</a:t>
            </a:r>
            <a:r>
              <a:rPr kumimoji="1" lang="ja-JP" altLang="en-US" sz="1200" dirty="0"/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42433844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E12AE62E-38F8-117D-59DF-DA2163408E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779" y="1157701"/>
            <a:ext cx="7143750" cy="5019675"/>
          </a:xfrm>
          <a:prstGeom prst="rect">
            <a:avLst/>
          </a:prstGeom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19F3E14B-86F8-71C9-6EB7-E3DBF5B0BD9C}"/>
              </a:ext>
            </a:extLst>
          </p:cNvPr>
          <p:cNvSpPr txBox="1"/>
          <p:nvPr/>
        </p:nvSpPr>
        <p:spPr>
          <a:xfrm>
            <a:off x="220850" y="1423191"/>
            <a:ext cx="2220200" cy="24622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非常用蓄電池付き</a:t>
            </a:r>
            <a:r>
              <a:rPr kumimoji="1" lang="ja-JP" altLang="en-US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太陽光外灯　</a:t>
            </a:r>
            <a:r>
              <a:rPr kumimoji="1" lang="en-US" altLang="ja-JP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S3</a:t>
            </a:r>
            <a:endParaRPr kumimoji="1" lang="ja-JP" alt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6ED8DA1-8787-EE15-717E-F6C25A595B82}"/>
              </a:ext>
            </a:extLst>
          </p:cNvPr>
          <p:cNvSpPr txBox="1"/>
          <p:nvPr/>
        </p:nvSpPr>
        <p:spPr>
          <a:xfrm>
            <a:off x="397565" y="365760"/>
            <a:ext cx="7021002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　蓄電池を活用した公園イメージ（地域災害避難場所）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08835364-E291-EE46-9488-482635E2C6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0175" y="1845493"/>
            <a:ext cx="516628" cy="1286288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7E8816A1-0F04-C80C-D5D0-45D78F7EC5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33671" y="1757238"/>
            <a:ext cx="429576" cy="1374543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883D538D-A26D-4603-B77D-4D4CE1438C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744" t="26452" r="6221" b="34413"/>
          <a:stretch/>
        </p:blipFill>
        <p:spPr>
          <a:xfrm rot="249256">
            <a:off x="4003127" y="2096331"/>
            <a:ext cx="1423283" cy="495792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D26DE987-8982-0F99-CD3F-76FB605C11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0529" y="2444509"/>
            <a:ext cx="256350" cy="611097"/>
          </a:xfrm>
          <a:prstGeom prst="rect">
            <a:avLst/>
          </a:prstGeom>
        </p:spPr>
      </p:pic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B28183F8-9A0A-EF39-32CD-4A2E858D2730}"/>
              </a:ext>
            </a:extLst>
          </p:cNvPr>
          <p:cNvCxnSpPr>
            <a:cxnSpLocks/>
          </p:cNvCxnSpPr>
          <p:nvPr/>
        </p:nvCxnSpPr>
        <p:spPr>
          <a:xfrm flipH="1">
            <a:off x="4714768" y="3042105"/>
            <a:ext cx="674248" cy="984995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B7EB4985-B3DA-428F-56EC-4095F906EC92}"/>
              </a:ext>
            </a:extLst>
          </p:cNvPr>
          <p:cNvCxnSpPr>
            <a:cxnSpLocks/>
            <a:stCxn id="11" idx="0"/>
          </p:cNvCxnSpPr>
          <p:nvPr/>
        </p:nvCxnSpPr>
        <p:spPr>
          <a:xfrm flipH="1" flipV="1">
            <a:off x="5231904" y="2339411"/>
            <a:ext cx="146800" cy="105098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図 18">
            <a:extLst>
              <a:ext uri="{FF2B5EF4-FFF2-40B4-BE49-F238E27FC236}">
                <a16:creationId xmlns:a16="http://schemas.microsoft.com/office/drawing/2014/main" id="{04B6D006-BE1C-AFB5-57F6-BA1E69FDD1D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705" t="16881" r="29208" b="16881"/>
          <a:stretch/>
        </p:blipFill>
        <p:spPr>
          <a:xfrm>
            <a:off x="4349008" y="1546302"/>
            <a:ext cx="365760" cy="575646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5ED9D03D-6B09-9F5C-AB0F-47798D3C73F6}"/>
              </a:ext>
            </a:extLst>
          </p:cNvPr>
          <p:cNvSpPr txBox="1"/>
          <p:nvPr/>
        </p:nvSpPr>
        <p:spPr>
          <a:xfrm>
            <a:off x="2115047" y="764389"/>
            <a:ext cx="3737113" cy="24622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　蓄電池を活用した公園イメージ（災害避難場所）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4B9CD554-5355-C94B-5DFA-A7C09AA6B783}"/>
              </a:ext>
            </a:extLst>
          </p:cNvPr>
          <p:cNvSpPr txBox="1"/>
          <p:nvPr/>
        </p:nvSpPr>
        <p:spPr>
          <a:xfrm>
            <a:off x="6575915" y="2268849"/>
            <a:ext cx="1944094" cy="24622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非常用蓄電池付き太陽光外灯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3B816FAD-6C3A-8F7C-92BE-5D8B2A6DE8EC}"/>
              </a:ext>
            </a:extLst>
          </p:cNvPr>
          <p:cNvSpPr txBox="1"/>
          <p:nvPr/>
        </p:nvSpPr>
        <p:spPr>
          <a:xfrm>
            <a:off x="3742721" y="1226794"/>
            <a:ext cx="1059867" cy="24622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WIFI </a:t>
            </a:r>
            <a:r>
              <a:rPr kumimoji="1" lang="ja-JP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アンテナ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C668F8CB-33A2-5A48-E72F-C53A2B684DBF}"/>
              </a:ext>
            </a:extLst>
          </p:cNvPr>
          <p:cNvSpPr txBox="1"/>
          <p:nvPr/>
        </p:nvSpPr>
        <p:spPr>
          <a:xfrm>
            <a:off x="5510686" y="3113768"/>
            <a:ext cx="1216117" cy="24622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大容量蓄電池</a:t>
            </a:r>
            <a:r>
              <a:rPr kumimoji="1" lang="en-US" altLang="ja-JP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E6</a:t>
            </a:r>
            <a:endParaRPr kumimoji="1" lang="ja-JP" alt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7192BE4C-7FF7-6E27-4D68-14A329520A17}"/>
              </a:ext>
            </a:extLst>
          </p:cNvPr>
          <p:cNvSpPr txBox="1"/>
          <p:nvPr/>
        </p:nvSpPr>
        <p:spPr>
          <a:xfrm>
            <a:off x="4697245" y="4078015"/>
            <a:ext cx="1216117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太陽光エネルギーを利用した噴水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55ABD0BF-6A7A-E632-4F6D-ABA6EA15C84C}"/>
              </a:ext>
            </a:extLst>
          </p:cNvPr>
          <p:cNvSpPr txBox="1"/>
          <p:nvPr/>
        </p:nvSpPr>
        <p:spPr>
          <a:xfrm>
            <a:off x="8450818" y="1226794"/>
            <a:ext cx="339017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公園イメージ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・すべて太陽光エネルギーにて（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CO</a:t>
            </a: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₂発生無し）</a:t>
            </a:r>
            <a:endParaRPr kumimoji="1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・外灯に防犯カメラを付け常時監視可能</a:t>
            </a:r>
            <a:endParaRPr kumimoji="1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・</a:t>
            </a:r>
            <a:r>
              <a:rPr kumimoji="1" lang="en-US" altLang="ja-JP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WiFI</a:t>
            </a: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アンテナにてスマホ活用</a:t>
            </a:r>
            <a:endParaRPr kumimoji="1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・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AC100V</a:t>
            </a: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機器も対応可能（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E6</a:t>
            </a: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にて）</a:t>
            </a:r>
            <a:endParaRPr kumimoji="1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84B53DB0-B0A0-23DD-AE60-2A2CEEF885BF}"/>
              </a:ext>
            </a:extLst>
          </p:cNvPr>
          <p:cNvSpPr txBox="1"/>
          <p:nvPr/>
        </p:nvSpPr>
        <p:spPr>
          <a:xfrm>
            <a:off x="8450817" y="4461655"/>
            <a:ext cx="339017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追加可能アイデア</a:t>
            </a:r>
            <a:endParaRPr kumimoji="1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・子供用の小さなゴーカートや電車</a:t>
            </a:r>
            <a:endParaRPr kumimoji="1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・井戸水汲み上げポンプ動力</a:t>
            </a:r>
            <a:endParaRPr kumimoji="1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・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TV</a:t>
            </a: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の設置</a:t>
            </a:r>
            <a:endParaRPr kumimoji="1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・ミストの動力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C76070DA-11B8-D693-3CA4-86DEA10ED7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40110" y="2752045"/>
            <a:ext cx="1310754" cy="102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7177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80DDAB28-839B-4A36-5DFE-287561BF17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5866" y="6307680"/>
            <a:ext cx="3169528" cy="550320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B2B58B36-5179-678B-AF0A-8DB9B0D226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890" y="438653"/>
            <a:ext cx="9199661" cy="5980694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8A854698-625D-9F9B-503C-D691B519FC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4726" y="1846500"/>
            <a:ext cx="5145470" cy="438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6427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80DDAB28-839B-4A36-5DFE-287561BF17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1425" y="6085536"/>
            <a:ext cx="3169528" cy="55032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28459FE9-E545-3299-64BC-380D4E3FA6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174" y="584065"/>
            <a:ext cx="9894666" cy="513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9307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80DDAB28-839B-4A36-5DFE-287561BF17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9964" y="6307680"/>
            <a:ext cx="3169528" cy="55032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D4F22066-D0D3-030E-D49E-13AD7910D5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7152" y="168164"/>
            <a:ext cx="8882642" cy="626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7949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FB60AF-7EEC-21FE-A814-04CBAD9AF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8958" y="1790230"/>
            <a:ext cx="8241692" cy="1325563"/>
          </a:xfrm>
        </p:spPr>
        <p:txBody>
          <a:bodyPr/>
          <a:lstStyle/>
          <a:p>
            <a:r>
              <a:rPr kumimoji="1" lang="ja-JP" altLang="en-US" b="1" dirty="0"/>
              <a:t>太陽光外灯　実績</a:t>
            </a:r>
            <a:r>
              <a:rPr lang="ja-JP" altLang="en-US" b="1" dirty="0"/>
              <a:t>（</a:t>
            </a:r>
            <a:r>
              <a:rPr lang="en-US" altLang="ja-JP" b="1" dirty="0"/>
              <a:t>2023</a:t>
            </a:r>
            <a:r>
              <a:rPr lang="ja-JP" altLang="en-US" b="1" dirty="0"/>
              <a:t>年）</a:t>
            </a:r>
            <a:endParaRPr kumimoji="1" lang="ja-JP" altLang="en-US" b="1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80DDAB28-839B-4A36-5DFE-287561BF17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814" y="5791338"/>
            <a:ext cx="3169528" cy="550320"/>
          </a:xfrm>
          <a:prstGeom prst="rect">
            <a:avLst/>
          </a:prstGeom>
        </p:spPr>
      </p:pic>
      <p:sp>
        <p:nvSpPr>
          <p:cNvPr id="5" name="タイトル 1">
            <a:extLst>
              <a:ext uri="{FF2B5EF4-FFF2-40B4-BE49-F238E27FC236}">
                <a16:creationId xmlns:a16="http://schemas.microsoft.com/office/drawing/2014/main" id="{5C1BF1A6-9B4B-0546-9A54-028EFCB0468C}"/>
              </a:ext>
            </a:extLst>
          </p:cNvPr>
          <p:cNvSpPr txBox="1">
            <a:spLocks/>
          </p:cNvSpPr>
          <p:nvPr/>
        </p:nvSpPr>
        <p:spPr>
          <a:xfrm>
            <a:off x="9513073" y="1066662"/>
            <a:ext cx="2366175" cy="6349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800" dirty="0"/>
              <a:t>2023/05</a:t>
            </a:r>
            <a:endParaRPr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3479543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5AC40E18-59FF-AE87-5A63-4213E5889F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38441" y="5024356"/>
            <a:ext cx="1890752" cy="1418064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2F7A301E-6C99-D825-31BB-EC3B15178F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9" r="12397"/>
          <a:stretch/>
        </p:blipFill>
        <p:spPr>
          <a:xfrm rot="5400000">
            <a:off x="6548835" y="4809951"/>
            <a:ext cx="1799973" cy="1756099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72A18210-7C8A-8C11-348F-9A7E41EEC2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342" y="1566407"/>
            <a:ext cx="3834268" cy="5112357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3EC454A-E55D-8B89-94BB-D9D2A2FC29A0}"/>
              </a:ext>
            </a:extLst>
          </p:cNvPr>
          <p:cNvSpPr txBox="1"/>
          <p:nvPr/>
        </p:nvSpPr>
        <p:spPr>
          <a:xfrm>
            <a:off x="733343" y="620202"/>
            <a:ext cx="4085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試作機　（横浜開発センター）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4D742DAF-3BCE-EF20-43A4-10C2486913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9888" y="989534"/>
            <a:ext cx="5994099" cy="3629192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93808B-265E-8DA2-9843-9521EECFD70E}"/>
              </a:ext>
            </a:extLst>
          </p:cNvPr>
          <p:cNvSpPr txBox="1"/>
          <p:nvPr/>
        </p:nvSpPr>
        <p:spPr>
          <a:xfrm>
            <a:off x="6570773" y="535559"/>
            <a:ext cx="3078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電池容量変化　</a:t>
            </a:r>
            <a:r>
              <a:rPr kumimoji="1" lang="en-US" altLang="ja-JP" dirty="0"/>
              <a:t>2022/8</a:t>
            </a:r>
            <a:r>
              <a:rPr kumimoji="1" lang="ja-JP" altLang="en-US" dirty="0"/>
              <a:t>　　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698157B-E25A-9143-AE91-971D4715ABFA}"/>
              </a:ext>
            </a:extLst>
          </p:cNvPr>
          <p:cNvSpPr txBox="1"/>
          <p:nvPr/>
        </p:nvSpPr>
        <p:spPr>
          <a:xfrm>
            <a:off x="8661966" y="5733388"/>
            <a:ext cx="2422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非常用蓄電池（</a:t>
            </a:r>
            <a:r>
              <a:rPr kumimoji="1" lang="en-US" altLang="ja-JP" dirty="0"/>
              <a:t>VER3</a:t>
            </a:r>
            <a:r>
              <a:rPr kumimoji="1" lang="ja-JP" altLang="en-US" dirty="0"/>
              <a:t>）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32A6A8A-F503-CFCB-AA5C-599E874C98DD}"/>
              </a:ext>
            </a:extLst>
          </p:cNvPr>
          <p:cNvSpPr txBox="1"/>
          <p:nvPr/>
        </p:nvSpPr>
        <p:spPr>
          <a:xfrm>
            <a:off x="1236657" y="1003879"/>
            <a:ext cx="3078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/>
              <a:t>（防犯カメラ設置中）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FD87A1F-1321-3A01-BCAE-6F5D98842F9F}"/>
              </a:ext>
            </a:extLst>
          </p:cNvPr>
          <p:cNvSpPr txBox="1"/>
          <p:nvPr/>
        </p:nvSpPr>
        <p:spPr>
          <a:xfrm>
            <a:off x="7122706" y="2714217"/>
            <a:ext cx="3412772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ja-JP" altLang="en-US" dirty="0"/>
              <a:t>雨でもほぼ容量は減りません。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8415078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664CDA1B-D49F-E5DC-F027-400FBE281A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17" y="2425726"/>
            <a:ext cx="5456031" cy="4092023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0E2BA723-0AA8-46DB-A0B8-25B80BCB4C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416654"/>
            <a:ext cx="5570885" cy="4178163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CF656033-D82E-D10B-81DA-CA29726068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8154" y="91560"/>
            <a:ext cx="2928731" cy="2196548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0C5119A-9457-2635-5E6E-6951327BF05D}"/>
              </a:ext>
            </a:extLst>
          </p:cNvPr>
          <p:cNvSpPr txBox="1"/>
          <p:nvPr/>
        </p:nvSpPr>
        <p:spPr>
          <a:xfrm>
            <a:off x="803082" y="652007"/>
            <a:ext cx="5292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N</a:t>
            </a:r>
            <a:r>
              <a:rPr kumimoji="1" lang="ja-JP" altLang="en-US" dirty="0"/>
              <a:t>社　（神奈川県）　</a:t>
            </a:r>
            <a:r>
              <a:rPr kumimoji="1" lang="en-US" altLang="ja-JP" dirty="0"/>
              <a:t>43</a:t>
            </a:r>
            <a:r>
              <a:rPr kumimoji="1" lang="ja-JP" altLang="en-US" dirty="0"/>
              <a:t>灯　設置　</a:t>
            </a:r>
            <a:r>
              <a:rPr kumimoji="1" lang="en-US" altLang="ja-JP" dirty="0"/>
              <a:t>2023/3</a:t>
            </a:r>
            <a:endParaRPr kumimoji="1" lang="ja-JP" altLang="en-US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131E538-A267-063D-EB83-1BC3268021B2}"/>
              </a:ext>
            </a:extLst>
          </p:cNvPr>
          <p:cNvSpPr txBox="1"/>
          <p:nvPr/>
        </p:nvSpPr>
        <p:spPr>
          <a:xfrm>
            <a:off x="1637969" y="1261867"/>
            <a:ext cx="50172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/>
              <a:t>AC100V</a:t>
            </a:r>
            <a:r>
              <a:rPr kumimoji="1" lang="ja-JP" altLang="en-US" sz="1400" dirty="0"/>
              <a:t>インバータも購入、マイクスピーカーとして使用</a:t>
            </a:r>
          </a:p>
        </p:txBody>
      </p:sp>
    </p:spTree>
    <p:extLst>
      <p:ext uri="{BB962C8B-B14F-4D97-AF65-F5344CB8AC3E}">
        <p14:creationId xmlns:p14="http://schemas.microsoft.com/office/powerpoint/2010/main" val="1787790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16E1BA9B-838C-2474-C8D5-371B44205E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2966" y="232244"/>
            <a:ext cx="2234317" cy="3035756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F8AEB3D7-0DB3-87C8-EA36-FCE57E669A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759" y="3349156"/>
            <a:ext cx="5734050" cy="327660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AF4452C8-E6C3-7BB9-EA87-A200711DF4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2" y="2132078"/>
            <a:ext cx="5333834" cy="4493678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B8FAC2C-1B3F-CBA2-30B4-C284BFF20843}"/>
              </a:ext>
            </a:extLst>
          </p:cNvPr>
          <p:cNvSpPr txBox="1"/>
          <p:nvPr/>
        </p:nvSpPr>
        <p:spPr>
          <a:xfrm>
            <a:off x="706424" y="691764"/>
            <a:ext cx="4085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J</a:t>
            </a:r>
            <a:r>
              <a:rPr lang="ja-JP" altLang="en-US" dirty="0"/>
              <a:t>社（富士市）</a:t>
            </a:r>
            <a:r>
              <a:rPr lang="en-US" altLang="ja-JP" dirty="0"/>
              <a:t>13</a:t>
            </a:r>
            <a:r>
              <a:rPr lang="ja-JP" altLang="en-US" dirty="0"/>
              <a:t>灯　</a:t>
            </a:r>
            <a:r>
              <a:rPr lang="en-US" altLang="ja-JP" dirty="0"/>
              <a:t>2023/3</a:t>
            </a:r>
            <a:endParaRPr kumimoji="1" lang="ja-JP" altLang="en-US" dirty="0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8046C818-CCF3-6D42-2EC2-80D033E9FA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49592" y="600038"/>
            <a:ext cx="2942335" cy="220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1959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351557C4-175A-E8CC-6E38-BB4930F866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97" y="964914"/>
            <a:ext cx="3647635" cy="2735726"/>
          </a:xfr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611AE97A-43EF-D4DF-DA43-F88B6B83A4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04326" y="1306880"/>
            <a:ext cx="2735726" cy="2051794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64C46A46-E0D6-D552-3387-78A2AB9AE7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25865" y="2034771"/>
            <a:ext cx="4952608" cy="3714457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F8DE9CD7-D2FC-0EE3-4A2C-26E518D2BC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56" y="3810809"/>
            <a:ext cx="3647635" cy="2735725"/>
          </a:xfrm>
          <a:prstGeom prst="rect">
            <a:avLst/>
          </a:prstGeom>
        </p:spPr>
      </p:pic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417D0167-A7D4-5C8C-4DBC-7CA91A4CAE9B}"/>
              </a:ext>
            </a:extLst>
          </p:cNvPr>
          <p:cNvSpPr txBox="1"/>
          <p:nvPr/>
        </p:nvSpPr>
        <p:spPr>
          <a:xfrm>
            <a:off x="637927" y="230275"/>
            <a:ext cx="4085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日産東京（東京町田）</a:t>
            </a:r>
            <a:r>
              <a:rPr kumimoji="1" lang="en-US" altLang="ja-JP" dirty="0"/>
              <a:t>4</a:t>
            </a:r>
            <a:r>
              <a:rPr kumimoji="1" lang="ja-JP" altLang="en-US" dirty="0"/>
              <a:t>灯　</a:t>
            </a:r>
            <a:r>
              <a:rPr kumimoji="1" lang="en-US" altLang="ja-JP" dirty="0"/>
              <a:t>2023/3</a:t>
            </a:r>
            <a:endParaRPr kumimoji="1" lang="ja-JP" altLang="en-US" dirty="0"/>
          </a:p>
        </p:txBody>
      </p:sp>
      <p:sp>
        <p:nvSpPr>
          <p:cNvPr id="27" name="矢印: 左 26">
            <a:extLst>
              <a:ext uri="{FF2B5EF4-FFF2-40B4-BE49-F238E27FC236}">
                <a16:creationId xmlns:a16="http://schemas.microsoft.com/office/drawing/2014/main" id="{42D3135E-45FE-8732-59BC-49DB2939715C}"/>
              </a:ext>
            </a:extLst>
          </p:cNvPr>
          <p:cNvSpPr/>
          <p:nvPr/>
        </p:nvSpPr>
        <p:spPr>
          <a:xfrm>
            <a:off x="4882101" y="2861942"/>
            <a:ext cx="2287325" cy="223164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0" name="図 29">
            <a:extLst>
              <a:ext uri="{FF2B5EF4-FFF2-40B4-BE49-F238E27FC236}">
                <a16:creationId xmlns:a16="http://schemas.microsoft.com/office/drawing/2014/main" id="{7E99C55D-62FA-D74F-EF19-24A07A6827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4005" y="3968085"/>
            <a:ext cx="2873071" cy="2154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1897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646</TotalTime>
  <Words>283</Words>
  <Application>Microsoft Office PowerPoint</Application>
  <PresentationFormat>ワイド画面</PresentationFormat>
  <Paragraphs>48</Paragraphs>
  <Slides>12</Slides>
  <Notes>0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12</vt:i4>
      </vt:variant>
    </vt:vector>
  </HeadingPairs>
  <TitlesOfParts>
    <vt:vector size="17" baseType="lpstr">
      <vt:lpstr>游ゴシック</vt:lpstr>
      <vt:lpstr>游ゴシック Light</vt:lpstr>
      <vt:lpstr>Arial</vt:lpstr>
      <vt:lpstr>Office テーマ</vt:lpstr>
      <vt:lpstr>Acrobat Document</vt:lpstr>
      <vt:lpstr>太陽光外灯　詳細（2023年）</vt:lpstr>
      <vt:lpstr>PowerPoint プレゼンテーション</vt:lpstr>
      <vt:lpstr>PowerPoint プレゼンテーション</vt:lpstr>
      <vt:lpstr>PowerPoint プレゼンテーション</vt:lpstr>
      <vt:lpstr>太陽光外灯　実績（2023年）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加東 重明</dc:creator>
  <cp:lastModifiedBy>重明 加東</cp:lastModifiedBy>
  <cp:revision>20</cp:revision>
  <cp:lastPrinted>2023-10-14T02:05:44Z</cp:lastPrinted>
  <dcterms:created xsi:type="dcterms:W3CDTF">2023-02-03T07:44:17Z</dcterms:created>
  <dcterms:modified xsi:type="dcterms:W3CDTF">2023-10-14T03:11:47Z</dcterms:modified>
</cp:coreProperties>
</file>